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4"/>
  </p:sldMasterIdLst>
  <p:notesMasterIdLst>
    <p:notesMasterId r:id="rId20"/>
  </p:notesMasterIdLst>
  <p:sldIdLst>
    <p:sldId id="256" r:id="rId5"/>
    <p:sldId id="306" r:id="rId6"/>
    <p:sldId id="295" r:id="rId7"/>
    <p:sldId id="276" r:id="rId8"/>
    <p:sldId id="286" r:id="rId9"/>
    <p:sldId id="264" r:id="rId10"/>
    <p:sldId id="281" r:id="rId11"/>
    <p:sldId id="309" r:id="rId12"/>
    <p:sldId id="313" r:id="rId13"/>
    <p:sldId id="314" r:id="rId14"/>
    <p:sldId id="312" r:id="rId15"/>
    <p:sldId id="311" r:id="rId16"/>
    <p:sldId id="310" r:id="rId17"/>
    <p:sldId id="294" r:id="rId18"/>
    <p:sldId id="305" r:id="rId19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8CD94F-4CFC-7E61-66B0-DB28C4FDCC24}" name="Adriana Elisa Collaguazo Jaramillo" initials="AECJ" userId="S::acollag@espol.edu.ec::6cb1fd06-47c8-49dc-ad5e-3483f780dd7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8086"/>
    <a:srgbClr val="A5CDD2"/>
    <a:srgbClr val="63BBC4"/>
    <a:srgbClr val="FFFFFF"/>
    <a:srgbClr val="ECF3FD"/>
    <a:srgbClr val="9DCBD1"/>
    <a:srgbClr val="61B9C2"/>
    <a:srgbClr val="60B9C2"/>
    <a:srgbClr val="ADC2C7"/>
    <a:srgbClr val="A6C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5312E-5616-4CE3-84E2-077F13CB51C0}" v="165" dt="2022-02-16T01:08:52.499"/>
    <p1510:client id="{ECC7F48E-8AA7-434B-AFD7-461065632497}" vWet="4" dt="2022-02-16T01:08:47.9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FE164-71C1-46D4-BA43-F788640D32C6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46AAA-5011-490E-996A-4DB2F83F17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83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63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146AAA-5011-490E-996A-4DB2F83F17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3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78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8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706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1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0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7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734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96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07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717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Thursday, February 17,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592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Thursday, February 17, 2022</a:t>
            </a:fld>
            <a:endParaRPr lang="en-US" cap="al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297701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27" r:id="rId4"/>
    <p:sldLayoutId id="2147483728" r:id="rId5"/>
    <p:sldLayoutId id="2147483733" r:id="rId6"/>
    <p:sldLayoutId id="2147483729" r:id="rId7"/>
    <p:sldLayoutId id="2147483730" r:id="rId8"/>
    <p:sldLayoutId id="2147483731" r:id="rId9"/>
    <p:sldLayoutId id="2147483732" r:id="rId10"/>
    <p:sldLayoutId id="2147483734" r:id="rId11"/>
  </p:sldLayoutIdLst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microsoft.com/office/2007/relationships/hdphoto" Target="../media/hdphoto1.wdp"/><Relationship Id="rId15" Type="http://schemas.microsoft.com/office/2007/relationships/hdphoto" Target="../media/hdphoto3.wdp"/><Relationship Id="rId10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8.sv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3.gif"/><Relationship Id="rId7" Type="http://schemas.openxmlformats.org/officeDocument/2006/relationships/image" Target="../media/image8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gi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4" name="Rectangle 136">
            <a:extLst>
              <a:ext uri="{FF2B5EF4-FFF2-40B4-BE49-F238E27FC236}">
                <a16:creationId xmlns:a16="http://schemas.microsoft.com/office/drawing/2014/main" id="{3734E53E-4F63-44CB-B70A-5DDFEE05E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5" name="Rectangle 138">
            <a:extLst>
              <a:ext uri="{FF2B5EF4-FFF2-40B4-BE49-F238E27FC236}">
                <a16:creationId xmlns:a16="http://schemas.microsoft.com/office/drawing/2014/main" id="{B3E32D53-FD05-46F1-97E2-C13949F59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3" y="1"/>
            <a:ext cx="8110817" cy="6858000"/>
          </a:xfrm>
          <a:prstGeom prst="rect">
            <a:avLst/>
          </a:prstGeom>
          <a:gradFill>
            <a:gsLst>
              <a:gs pos="3000">
                <a:schemeClr val="accent5">
                  <a:alpha val="83000"/>
                </a:schemeClr>
              </a:gs>
              <a:gs pos="100000">
                <a:schemeClr val="accent6"/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6" name="Rectangle 140">
            <a:extLst>
              <a:ext uri="{FF2B5EF4-FFF2-40B4-BE49-F238E27FC236}">
                <a16:creationId xmlns:a16="http://schemas.microsoft.com/office/drawing/2014/main" id="{FDA9E872-DB12-4A7B-A151-052FA0773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26408" y="-626408"/>
            <a:ext cx="6858002" cy="8110817"/>
          </a:xfrm>
          <a:prstGeom prst="rect">
            <a:avLst/>
          </a:prstGeom>
          <a:gradFill>
            <a:gsLst>
              <a:gs pos="11000">
                <a:schemeClr val="accent2">
                  <a:alpha val="63000"/>
                </a:schemeClr>
              </a:gs>
              <a:gs pos="99000">
                <a:schemeClr val="accent4"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142">
            <a:extLst>
              <a:ext uri="{FF2B5EF4-FFF2-40B4-BE49-F238E27FC236}">
                <a16:creationId xmlns:a16="http://schemas.microsoft.com/office/drawing/2014/main" id="{3B984CFC-8941-41C1-9730-F447E13EB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877393" y="-1877393"/>
            <a:ext cx="4356024" cy="8110814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6000"/>
                </a:schemeClr>
              </a:gs>
              <a:gs pos="92000">
                <a:schemeClr val="accent5">
                  <a:alpha val="3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3185161-AC26-4077-A972-6C3306B24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39" y="447866"/>
            <a:ext cx="6805130" cy="5909388"/>
          </a:xfrm>
          <a:prstGeom prst="rect">
            <a:avLst/>
          </a:prstGeom>
          <a:gradFill>
            <a:gsLst>
              <a:gs pos="38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5">
                  <a:alpha val="4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39B0F207-7872-4A1E-BCCD-EBF4B8A6A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174217">
            <a:off x="2279676" y="127786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alpha val="0"/>
                </a:schemeClr>
              </a:gs>
              <a:gs pos="85000">
                <a:schemeClr val="accent6">
                  <a:lumMod val="60000"/>
                  <a:lumOff val="40000"/>
                  <a:alpha val="23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2CB43-D637-482B-8908-7D1C2744E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02" y="497016"/>
            <a:ext cx="6092602" cy="3283728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100" b="0" i="0">
                <a:effectLst/>
                <a:latin typeface="Segoe UI" panose="020B0502040204020203" pitchFamily="34" charset="0"/>
              </a:rPr>
              <a:t>SOCIAL DISTANCE CONTROL SYSTEM THROUGH WIFI-BASED POSITIONING TECHNIQUES.</a:t>
            </a:r>
            <a:br>
              <a:rPr lang="es-EC" sz="3100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endParaRPr lang="es-EC" sz="31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E6934E-53EE-4AE1-BFC5-47F057C20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4742" y="4646868"/>
            <a:ext cx="5504283" cy="125940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s-EC" sz="1700"/>
              <a:t>MEMBERS</a:t>
            </a:r>
            <a:br>
              <a:rPr lang="es-EC" sz="1700"/>
            </a:br>
            <a:r>
              <a:rPr lang="es-EC" sz="1700"/>
              <a:t>-Kevin BLUM LUNA</a:t>
            </a:r>
            <a:br>
              <a:rPr lang="es-EC" sz="1700"/>
            </a:br>
            <a:r>
              <a:rPr lang="es-EC" sz="1700"/>
              <a:t>-MARINA TOALA ZURITA</a:t>
            </a:r>
            <a:br>
              <a:rPr lang="es-EC" sz="1400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endParaRPr lang="es-EC" sz="1400">
              <a:solidFill>
                <a:schemeClr val="bg1"/>
              </a:solidFill>
            </a:endParaRPr>
          </a:p>
        </p:txBody>
      </p:sp>
      <p:pic>
        <p:nvPicPr>
          <p:cNvPr id="2052" name="Picture 4" descr="Divertido distanciamiento social en GIFs - 35 imágenes animadas">
            <a:extLst>
              <a:ext uri="{FF2B5EF4-FFF2-40B4-BE49-F238E27FC236}">
                <a16:creationId xmlns:a16="http://schemas.microsoft.com/office/drawing/2014/main" id="{594E670B-D4F7-4F68-9440-BB911CE7C6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7007" y="0"/>
            <a:ext cx="71792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FB0CF27C-9918-4EA1-8CC9-E992EB663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7567" y="192030"/>
            <a:ext cx="1348192" cy="13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8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89A6871-4892-49FD-9D16-E9D193521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432" y="1246"/>
            <a:ext cx="2926355" cy="6266036"/>
          </a:xfrm>
          <a:prstGeom prst="roundRect">
            <a:avLst>
              <a:gd name="adj" fmla="val 12072"/>
            </a:avLst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9E124E-D395-4C40-B7BB-0EC16C092922}"/>
              </a:ext>
            </a:extLst>
          </p:cNvPr>
          <p:cNvSpPr txBox="1"/>
          <p:nvPr/>
        </p:nvSpPr>
        <p:spPr>
          <a:xfrm>
            <a:off x="752340" y="2520522"/>
            <a:ext cx="50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WIFICROWD DISTANCE 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53CDF30-D55D-41E9-8837-4D35AC59A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F48731-32A7-413F-8AD1-7B3D5A9F1EEA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DB77ACC-EF27-45C5-9F46-11483AF77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5276D8E3-02F2-458B-8ECA-95978EB7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96CBE32E-C571-4D48-9707-05C64C91B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3F1261E9-BA23-4B94-B0DD-011E16421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4840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18695" y="513693"/>
            <a:ext cx="1078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SCENARY </a:t>
            </a:r>
            <a:r>
              <a:rPr lang="es-EC" sz="3600" b="1" cap="all" spc="700" err="1">
                <a:latin typeface="+mj-lt"/>
                <a:ea typeface="+mj-ea"/>
                <a:cs typeface="+mj-cs"/>
              </a:rPr>
              <a:t>TESTs</a:t>
            </a:r>
            <a:endParaRPr lang="es-EC" sz="3600" b="1" cap="all" spc="700"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A41A8319-17F5-47B1-BD7C-EA316F3DC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677A96-C0E1-40F0-9842-1D896779FA13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36C23C-3185-4BC8-AABF-B64501C83353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D7C375-E8F8-412C-A6AC-31544FF0EAB8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C35AE0-C221-4D06-AA98-76A9DC34E89A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7F4A5DFE-167F-46C6-A16B-6B62858C0A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1228402E-B9F8-42E4-BD30-4A6EB3770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33B903B4-4E58-4622-AC88-5B2A5840FF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9D751F8B-975D-4C7A-BE22-96A650D4D7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D453205E-3EFD-40D2-B1CD-40D7733D1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94" y="1164626"/>
            <a:ext cx="5215939" cy="50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3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E124E-D395-4C40-B7BB-0EC16C092922}"/>
              </a:ext>
            </a:extLst>
          </p:cNvPr>
          <p:cNvSpPr txBox="1"/>
          <p:nvPr/>
        </p:nvSpPr>
        <p:spPr>
          <a:xfrm>
            <a:off x="752340" y="2520522"/>
            <a:ext cx="50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 err="1">
                <a:latin typeface="+mj-lt"/>
                <a:ea typeface="+mj-ea"/>
                <a:cs typeface="+mj-cs"/>
              </a:rPr>
              <a:t>alert</a:t>
            </a:r>
            <a:r>
              <a:rPr lang="es-EC" sz="3600" b="1" cap="all" spc="700">
                <a:latin typeface="+mj-lt"/>
                <a:ea typeface="+mj-ea"/>
                <a:cs typeface="+mj-cs"/>
              </a:rPr>
              <a:t> </a:t>
            </a:r>
            <a:r>
              <a:rPr lang="es-EC" sz="3600" b="1" cap="all" spc="700" err="1">
                <a:latin typeface="+mj-lt"/>
                <a:ea typeface="+mj-ea"/>
                <a:cs typeface="+mj-cs"/>
              </a:rPr>
              <a:t>management</a:t>
            </a:r>
            <a:endParaRPr lang="es-EC" sz="3600" b="1" cap="all" spc="700"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53CDF30-D55D-41E9-8837-4D35AC59A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F48731-32A7-413F-8AD1-7B3D5A9F1EEA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DB77ACC-EF27-45C5-9F46-11483AF77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5276D8E3-02F2-458B-8ECA-95978EB7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96CBE32E-C571-4D48-9707-05C64C91B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3F1261E9-BA23-4B94-B0DD-011E16421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 descr="A close-up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1E229850-E901-4E0C-859B-98BC967FB2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92" y="1246"/>
            <a:ext cx="2926355" cy="6266036"/>
          </a:xfrm>
          <a:prstGeom prst="roundRect">
            <a:avLst>
              <a:gd name="adj" fmla="val 11380"/>
            </a:avLst>
          </a:prstGeom>
        </p:spPr>
      </p:pic>
    </p:spTree>
    <p:extLst>
      <p:ext uri="{BB962C8B-B14F-4D97-AF65-F5344CB8AC3E}">
        <p14:creationId xmlns:p14="http://schemas.microsoft.com/office/powerpoint/2010/main" val="318158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E124E-D395-4C40-B7BB-0EC16C092922}"/>
              </a:ext>
            </a:extLst>
          </p:cNvPr>
          <p:cNvSpPr txBox="1"/>
          <p:nvPr/>
        </p:nvSpPr>
        <p:spPr>
          <a:xfrm>
            <a:off x="496847" y="361122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BUDGET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53CDF30-D55D-41E9-8837-4D35AC59A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F48731-32A7-413F-8AD1-7B3D5A9F1EEA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DB77ACC-EF27-45C5-9F46-11483AF77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5276D8E3-02F2-458B-8ECA-95978EB7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96CBE32E-C571-4D48-9707-05C64C91B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3F1261E9-BA23-4B94-B0DD-011E16421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Picture 2" descr="presupuesto icono gratis">
            <a:extLst>
              <a:ext uri="{FF2B5EF4-FFF2-40B4-BE49-F238E27FC236}">
                <a16:creationId xmlns:a16="http://schemas.microsoft.com/office/drawing/2014/main" id="{0905AFB0-31C4-40B5-89EE-611ED69FA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77" y="1911130"/>
            <a:ext cx="2209802" cy="2209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Table 3">
            <a:extLst>
              <a:ext uri="{FF2B5EF4-FFF2-40B4-BE49-F238E27FC236}">
                <a16:creationId xmlns:a16="http://schemas.microsoft.com/office/drawing/2014/main" id="{0B655CDA-D0D0-4E8A-B012-008766739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0942865"/>
              </p:ext>
            </p:extLst>
          </p:nvPr>
        </p:nvGraphicFramePr>
        <p:xfrm>
          <a:off x="3953932" y="1189484"/>
          <a:ext cx="7161293" cy="430739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718248">
                  <a:extLst>
                    <a:ext uri="{9D8B030D-6E8A-4147-A177-3AD203B41FA5}">
                      <a16:colId xmlns:a16="http://schemas.microsoft.com/office/drawing/2014/main" val="4056918607"/>
                    </a:ext>
                  </a:extLst>
                </a:gridCol>
                <a:gridCol w="2443045">
                  <a:extLst>
                    <a:ext uri="{9D8B030D-6E8A-4147-A177-3AD203B41FA5}">
                      <a16:colId xmlns:a16="http://schemas.microsoft.com/office/drawing/2014/main" val="1416163443"/>
                    </a:ext>
                  </a:extLst>
                </a:gridCol>
              </a:tblGrid>
              <a:tr h="694434">
                <a:tc>
                  <a:txBody>
                    <a:bodyPr/>
                    <a:lstStyle/>
                    <a:p>
                      <a:pPr algn="l"/>
                      <a:r>
                        <a:rPr lang="es-EC" err="1"/>
                        <a:t>Monthly</a:t>
                      </a:r>
                      <a:r>
                        <a:rPr lang="es-EC"/>
                        <a:t> </a:t>
                      </a:r>
                      <a:r>
                        <a:rPr lang="es-EC" err="1"/>
                        <a:t>description</a:t>
                      </a:r>
                      <a:endParaRPr lang="es-EC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/>
                        <a:t>Cost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6414798"/>
                  </a:ext>
                </a:extLst>
              </a:tr>
              <a:tr h="976320">
                <a:tc>
                  <a:txBody>
                    <a:bodyPr/>
                    <a:lstStyle/>
                    <a:p>
                      <a:pPr marL="896938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C" sz="1800"/>
                    </a:p>
                    <a:p>
                      <a:pPr marL="896938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800" err="1"/>
                        <a:t>Existing</a:t>
                      </a:r>
                      <a:r>
                        <a:rPr lang="es-EC" sz="1800"/>
                        <a:t> </a:t>
                      </a:r>
                      <a:r>
                        <a:rPr lang="es-EC" sz="1800" err="1"/>
                        <a:t>Wi</a:t>
                      </a:r>
                      <a:r>
                        <a:rPr lang="es-EC" sz="1800"/>
                        <a:t>-Fi </a:t>
                      </a:r>
                      <a:r>
                        <a:rPr lang="es-EC" sz="1800" err="1"/>
                        <a:t>network</a:t>
                      </a:r>
                      <a:r>
                        <a:rPr lang="es-EC" sz="1800"/>
                        <a:t> </a:t>
                      </a:r>
                      <a:r>
                        <a:rPr lang="es-EC" sz="1800" err="1"/>
                        <a:t>infrastructure</a:t>
                      </a:r>
                      <a:r>
                        <a:rPr lang="es-EC" sz="1800"/>
                        <a:t>.</a:t>
                      </a:r>
                    </a:p>
                    <a:p>
                      <a:pPr marL="896938" indent="0"/>
                      <a:endParaRPr lang="es-EC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/>
                        <a:t>$0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9949431"/>
                  </a:ext>
                </a:extLst>
              </a:tr>
              <a:tr h="976320">
                <a:tc>
                  <a:txBody>
                    <a:bodyPr/>
                    <a:lstStyle/>
                    <a:p>
                      <a:pPr marL="896938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C" sz="1800"/>
                    </a:p>
                    <a:p>
                      <a:pPr marL="896938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800" err="1"/>
                        <a:t>Support</a:t>
                      </a:r>
                      <a:r>
                        <a:rPr lang="es-EC" sz="1800"/>
                        <a:t> and </a:t>
                      </a:r>
                      <a:r>
                        <a:rPr lang="es-EC" sz="1800" err="1"/>
                        <a:t>maintenance</a:t>
                      </a:r>
                      <a:endParaRPr lang="es-EC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/>
                        <a:t>$200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36660"/>
                  </a:ext>
                </a:extLst>
              </a:tr>
              <a:tr h="976320">
                <a:tc>
                  <a:txBody>
                    <a:bodyPr/>
                    <a:lstStyle/>
                    <a:p>
                      <a:pPr marL="896938" indent="0"/>
                      <a:endParaRPr lang="es-EC"/>
                    </a:p>
                    <a:p>
                      <a:pPr marL="896938" indent="0"/>
                      <a:r>
                        <a:rPr lang="es-EC"/>
                        <a:t>Cloud </a:t>
                      </a:r>
                      <a:r>
                        <a:rPr lang="es-EC" err="1"/>
                        <a:t>services</a:t>
                      </a:r>
                      <a:r>
                        <a:rPr lang="es-EC"/>
                        <a:t> </a:t>
                      </a:r>
                      <a:r>
                        <a:rPr lang="es-EC" err="1"/>
                        <a:t>on</a:t>
                      </a:r>
                      <a:r>
                        <a:rPr lang="es-EC"/>
                        <a:t> </a:t>
                      </a:r>
                      <a:r>
                        <a:rPr lang="es-EC" err="1"/>
                        <a:t>demand</a:t>
                      </a:r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2400"/>
                        <a:t>$1.12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1839826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896938" indent="0" algn="r"/>
                      <a:r>
                        <a:rPr lang="en-US" b="1"/>
                        <a:t>Total</a:t>
                      </a:r>
                      <a:endParaRPr lang="es-EC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$241.12</a:t>
                      </a:r>
                      <a:endParaRPr lang="es-EC" sz="2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5050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56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E124E-D395-4C40-B7BB-0EC16C092922}"/>
              </a:ext>
            </a:extLst>
          </p:cNvPr>
          <p:cNvSpPr txBox="1"/>
          <p:nvPr/>
        </p:nvSpPr>
        <p:spPr>
          <a:xfrm>
            <a:off x="836022" y="657039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BENEFITS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53CDF30-D55D-41E9-8837-4D35AC59A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3A6D761-2C30-4560-ACEF-A491A5330C27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741DF942-9C71-47BE-9F0A-F28E29EBB8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949A9561-775E-459A-8A89-4B8BF5422F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6037F70D-6A43-41EB-A65B-0C9465E49B6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8773B03E-B149-41E4-85C9-6ED37DD55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17C3B1F-3C6F-4EC3-9F57-068AF4605B22}"/>
              </a:ext>
            </a:extLst>
          </p:cNvPr>
          <p:cNvSpPr/>
          <p:nvPr/>
        </p:nvSpPr>
        <p:spPr>
          <a:xfrm>
            <a:off x="1408922" y="1600200"/>
            <a:ext cx="8229600" cy="867747"/>
          </a:xfrm>
          <a:prstGeom prst="roundRect">
            <a:avLst/>
          </a:prstGeom>
          <a:noFill/>
          <a:ln w="28575" cap="flat" cmpd="sng" algn="ctr">
            <a:solidFill>
              <a:srgbClr val="22808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7918C11-6E9A-4F2C-846B-D012ED67E525}"/>
              </a:ext>
            </a:extLst>
          </p:cNvPr>
          <p:cNvSpPr txBox="1"/>
          <p:nvPr/>
        </p:nvSpPr>
        <p:spPr>
          <a:xfrm>
            <a:off x="3110946" y="4008828"/>
            <a:ext cx="74408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Generates instant alerts when measures are breached.</a:t>
            </a:r>
            <a:endParaRPr lang="es-EC" sz="21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F6086F-8DD9-4D95-9607-F53D4E8261C8}"/>
              </a:ext>
            </a:extLst>
          </p:cNvPr>
          <p:cNvSpPr txBox="1"/>
          <p:nvPr/>
        </p:nvSpPr>
        <p:spPr>
          <a:xfrm>
            <a:off x="3721767" y="5095730"/>
            <a:ext cx="763421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Low implementation cost and little intrusive to the end customer</a:t>
            </a:r>
            <a:r>
              <a:rPr lang="es-EC" sz="2100"/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05CDFF-845A-4FC9-A834-20E3F4425EB6}"/>
              </a:ext>
            </a:extLst>
          </p:cNvPr>
          <p:cNvSpPr txBox="1"/>
          <p:nvPr/>
        </p:nvSpPr>
        <p:spPr>
          <a:xfrm>
            <a:off x="2773783" y="2906522"/>
            <a:ext cx="74569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Reduces the chances of contagion.</a:t>
            </a:r>
            <a:endParaRPr lang="es-EC" sz="2100"/>
          </a:p>
        </p:txBody>
      </p:sp>
      <p:pic>
        <p:nvPicPr>
          <p:cNvPr id="39" name="Graphic 38" descr="Wi-Fi with solid fill">
            <a:extLst>
              <a:ext uri="{FF2B5EF4-FFF2-40B4-BE49-F238E27FC236}">
                <a16:creationId xmlns:a16="http://schemas.microsoft.com/office/drawing/2014/main" id="{D87BD80A-163B-4A6E-B4EB-07816D8A9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1210" y="1633010"/>
            <a:ext cx="788724" cy="788724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76D9836-EE5F-447F-A26D-3B35D669CA7F}"/>
              </a:ext>
            </a:extLst>
          </p:cNvPr>
          <p:cNvSpPr/>
          <p:nvPr/>
        </p:nvSpPr>
        <p:spPr>
          <a:xfrm>
            <a:off x="1860483" y="2691452"/>
            <a:ext cx="8229600" cy="867747"/>
          </a:xfrm>
          <a:prstGeom prst="roundRect">
            <a:avLst/>
          </a:prstGeom>
          <a:noFill/>
          <a:ln w="28575" cap="flat" cmpd="sng" algn="ctr">
            <a:solidFill>
              <a:srgbClr val="22808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41" name="Graphic 40" descr="Wi-Fi with solid fill">
            <a:extLst>
              <a:ext uri="{FF2B5EF4-FFF2-40B4-BE49-F238E27FC236}">
                <a16:creationId xmlns:a16="http://schemas.microsoft.com/office/drawing/2014/main" id="{269B1B80-6235-426F-8FC5-12ACA230DF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22771" y="2724262"/>
            <a:ext cx="788724" cy="788724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E87439D-D99D-4D3B-B2A9-0D7425683FCF}"/>
              </a:ext>
            </a:extLst>
          </p:cNvPr>
          <p:cNvSpPr/>
          <p:nvPr/>
        </p:nvSpPr>
        <p:spPr>
          <a:xfrm>
            <a:off x="2259934" y="3782704"/>
            <a:ext cx="8229600" cy="867747"/>
          </a:xfrm>
          <a:prstGeom prst="roundRect">
            <a:avLst/>
          </a:prstGeom>
          <a:noFill/>
          <a:ln w="28575" cap="flat" cmpd="sng" algn="ctr">
            <a:solidFill>
              <a:srgbClr val="22808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43" name="Graphic 42" descr="Wi-Fi with solid fill">
            <a:extLst>
              <a:ext uri="{FF2B5EF4-FFF2-40B4-BE49-F238E27FC236}">
                <a16:creationId xmlns:a16="http://schemas.microsoft.com/office/drawing/2014/main" id="{E071F57E-BA2D-40ED-B8BE-62969BC1F4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2222" y="3815514"/>
            <a:ext cx="788724" cy="788724"/>
          </a:xfrm>
          <a:prstGeom prst="rect">
            <a:avLst/>
          </a:pr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26670DF-0316-4780-B082-6EF4A9092ECC}"/>
              </a:ext>
            </a:extLst>
          </p:cNvPr>
          <p:cNvSpPr/>
          <p:nvPr/>
        </p:nvSpPr>
        <p:spPr>
          <a:xfrm>
            <a:off x="2841455" y="4868237"/>
            <a:ext cx="8229600" cy="867747"/>
          </a:xfrm>
          <a:prstGeom prst="roundRect">
            <a:avLst/>
          </a:prstGeom>
          <a:noFill/>
          <a:ln w="28575" cap="flat" cmpd="sng" algn="ctr">
            <a:solidFill>
              <a:srgbClr val="22808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45" name="Graphic 44" descr="Wi-Fi with solid fill">
            <a:extLst>
              <a:ext uri="{FF2B5EF4-FFF2-40B4-BE49-F238E27FC236}">
                <a16:creationId xmlns:a16="http://schemas.microsoft.com/office/drawing/2014/main" id="{FA54932A-3EA8-4CC2-83C6-43A89E479C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3743" y="4901047"/>
            <a:ext cx="788724" cy="78872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BC84007-1C3E-4339-B495-20FB7B96AC28}"/>
              </a:ext>
            </a:extLst>
          </p:cNvPr>
          <p:cNvSpPr txBox="1"/>
          <p:nvPr/>
        </p:nvSpPr>
        <p:spPr>
          <a:xfrm>
            <a:off x="2259934" y="1809509"/>
            <a:ext cx="74569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/>
              <a:t>It has an automated control of social distancing.</a:t>
            </a:r>
            <a:endParaRPr lang="es-EC" sz="2100"/>
          </a:p>
        </p:txBody>
      </p:sp>
    </p:spTree>
    <p:extLst>
      <p:ext uri="{BB962C8B-B14F-4D97-AF65-F5344CB8AC3E}">
        <p14:creationId xmlns:p14="http://schemas.microsoft.com/office/powerpoint/2010/main" val="214361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F48731-32A7-413F-8AD1-7B3D5A9F1EEA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DB77ACC-EF27-45C5-9F46-11483AF77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5276D8E3-02F2-458B-8ECA-95978EB7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96CBE32E-C571-4D48-9707-05C64C91B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3F1261E9-BA23-4B94-B0DD-011E16421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7846329-2443-4E59-9E81-404E987D7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EF9880-4B0A-4670-9D22-A9CF6F261AE3}"/>
              </a:ext>
            </a:extLst>
          </p:cNvPr>
          <p:cNvSpPr/>
          <p:nvPr/>
        </p:nvSpPr>
        <p:spPr>
          <a:xfrm>
            <a:off x="440267" y="423333"/>
            <a:ext cx="3241618" cy="5469467"/>
          </a:xfrm>
          <a:prstGeom prst="roundRect">
            <a:avLst/>
          </a:prstGeom>
          <a:solidFill>
            <a:srgbClr val="2280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400" b="1"/>
              <a:t>CONTACT US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86641B-4888-43C3-AA78-57BF8A1E7E80}"/>
              </a:ext>
            </a:extLst>
          </p:cNvPr>
          <p:cNvSpPr/>
          <p:nvPr/>
        </p:nvSpPr>
        <p:spPr>
          <a:xfrm>
            <a:off x="3784600" y="423333"/>
            <a:ext cx="6976533" cy="2709334"/>
          </a:xfrm>
          <a:prstGeom prst="roundRect">
            <a:avLst/>
          </a:prstGeom>
          <a:noFill/>
          <a:ln>
            <a:solidFill>
              <a:srgbClr val="228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FDFF5C-650B-4726-B425-7ABAB71FC22B}"/>
              </a:ext>
            </a:extLst>
          </p:cNvPr>
          <p:cNvSpPr/>
          <p:nvPr/>
        </p:nvSpPr>
        <p:spPr>
          <a:xfrm>
            <a:off x="3784600" y="3183466"/>
            <a:ext cx="6976533" cy="2709334"/>
          </a:xfrm>
          <a:prstGeom prst="roundRect">
            <a:avLst/>
          </a:prstGeom>
          <a:noFill/>
          <a:ln>
            <a:solidFill>
              <a:srgbClr val="2280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6A4CB5-642E-4C4B-8650-55382E037E51}"/>
              </a:ext>
            </a:extLst>
          </p:cNvPr>
          <p:cNvSpPr txBox="1"/>
          <p:nvPr/>
        </p:nvSpPr>
        <p:spPr>
          <a:xfrm>
            <a:off x="6920653" y="693411"/>
            <a:ext cx="30649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Kevin Steve Blum Luna</a:t>
            </a:r>
            <a:endParaRPr lang="es-EC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b="0">
                <a:effectLst/>
              </a:rPr>
              <a:t>0</a:t>
            </a: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98 665 2994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b="0" u="sng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kblum</a:t>
            </a:r>
            <a:r>
              <a:rPr lang="es-EC" u="sng">
                <a:solidFill>
                  <a:srgbClr val="000000"/>
                </a:solidFill>
                <a:latin typeface="Calibri" panose="020F0502020204030204" pitchFamily="34" charset="0"/>
              </a:rPr>
              <a:t>@espol.edu.ec</a:t>
            </a:r>
            <a:endParaRPr lang="es-EC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76623F-E85F-4829-AD90-63312FE8CE2B}"/>
              </a:ext>
            </a:extLst>
          </p:cNvPr>
          <p:cNvSpPr txBox="1"/>
          <p:nvPr/>
        </p:nvSpPr>
        <p:spPr>
          <a:xfrm>
            <a:off x="6920653" y="3500175"/>
            <a:ext cx="332062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Marina Nicolle Toala Zurita</a:t>
            </a:r>
            <a:endParaRPr lang="es-EC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sz="1800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098 337 4536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s-EC" b="0">
                <a:effectLst/>
              </a:rPr>
            </a:br>
            <a:r>
              <a:rPr lang="es-EC" u="sng">
                <a:solidFill>
                  <a:srgbClr val="000000"/>
                </a:solidFill>
                <a:latin typeface="Calibri" panose="020F0502020204030204" pitchFamily="34" charset="0"/>
              </a:rPr>
              <a:t>mntoala@espol.edu.ec</a:t>
            </a:r>
            <a:endParaRPr lang="es-EC" b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s-EC"/>
          </a:p>
        </p:txBody>
      </p:sp>
      <p:pic>
        <p:nvPicPr>
          <p:cNvPr id="9" name="Graphic 8" descr="Employee badge with solid fill">
            <a:extLst>
              <a:ext uri="{FF2B5EF4-FFF2-40B4-BE49-F238E27FC236}">
                <a16:creationId xmlns:a16="http://schemas.microsoft.com/office/drawing/2014/main" id="{29B37336-A1E4-4199-910E-BC9D50588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6334" y="896274"/>
            <a:ext cx="497438" cy="497438"/>
          </a:xfrm>
          <a:prstGeom prst="rect">
            <a:avLst/>
          </a:prstGeom>
        </p:spPr>
      </p:pic>
      <p:pic>
        <p:nvPicPr>
          <p:cNvPr id="11" name="Graphic 10" descr="Smart Phone with solid fill">
            <a:extLst>
              <a:ext uri="{FF2B5EF4-FFF2-40B4-BE49-F238E27FC236}">
                <a16:creationId xmlns:a16="http://schemas.microsoft.com/office/drawing/2014/main" id="{516878DA-63E0-4B06-B895-F14894B129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334" y="1482569"/>
            <a:ext cx="497438" cy="497438"/>
          </a:xfrm>
          <a:prstGeom prst="rect">
            <a:avLst/>
          </a:prstGeom>
        </p:spPr>
      </p:pic>
      <p:pic>
        <p:nvPicPr>
          <p:cNvPr id="13" name="Graphic 12" descr="Email with solid fill">
            <a:extLst>
              <a:ext uri="{FF2B5EF4-FFF2-40B4-BE49-F238E27FC236}">
                <a16:creationId xmlns:a16="http://schemas.microsoft.com/office/drawing/2014/main" id="{AD71A19F-3CFD-416B-8DED-C7F301F015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6334" y="2042714"/>
            <a:ext cx="497438" cy="497438"/>
          </a:xfrm>
          <a:prstGeom prst="rect">
            <a:avLst/>
          </a:prstGeom>
        </p:spPr>
      </p:pic>
      <p:pic>
        <p:nvPicPr>
          <p:cNvPr id="28" name="Graphic 27" descr="Employee badge with solid fill">
            <a:extLst>
              <a:ext uri="{FF2B5EF4-FFF2-40B4-BE49-F238E27FC236}">
                <a16:creationId xmlns:a16="http://schemas.microsoft.com/office/drawing/2014/main" id="{ADF932D1-341E-4944-94CF-D58DA1456C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16334" y="3657516"/>
            <a:ext cx="497438" cy="497438"/>
          </a:xfrm>
          <a:prstGeom prst="rect">
            <a:avLst/>
          </a:prstGeom>
        </p:spPr>
      </p:pic>
      <p:pic>
        <p:nvPicPr>
          <p:cNvPr id="29" name="Graphic 28" descr="Smart Phone with solid fill">
            <a:extLst>
              <a:ext uri="{FF2B5EF4-FFF2-40B4-BE49-F238E27FC236}">
                <a16:creationId xmlns:a16="http://schemas.microsoft.com/office/drawing/2014/main" id="{FC2FE95D-A7F7-4FC1-B82E-F0E3677185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16334" y="4243811"/>
            <a:ext cx="497438" cy="497438"/>
          </a:xfrm>
          <a:prstGeom prst="rect">
            <a:avLst/>
          </a:prstGeom>
        </p:spPr>
      </p:pic>
      <p:pic>
        <p:nvPicPr>
          <p:cNvPr id="30" name="Graphic 29" descr="Email with solid fill">
            <a:extLst>
              <a:ext uri="{FF2B5EF4-FFF2-40B4-BE49-F238E27FC236}">
                <a16:creationId xmlns:a16="http://schemas.microsoft.com/office/drawing/2014/main" id="{FA440C98-694E-4D47-B746-271E2872657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16334" y="4803956"/>
            <a:ext cx="497438" cy="497438"/>
          </a:xfrm>
          <a:prstGeom prst="rect">
            <a:avLst/>
          </a:prstGeom>
        </p:spPr>
      </p:pic>
      <p:pic>
        <p:nvPicPr>
          <p:cNvPr id="3" name="Picture 2" descr="A person with dark hair&#10;&#10;Description automatically generated with low confidence">
            <a:extLst>
              <a:ext uri="{FF2B5EF4-FFF2-40B4-BE49-F238E27FC236}">
                <a16:creationId xmlns:a16="http://schemas.microsoft.com/office/drawing/2014/main" id="{D88D61CB-7716-424E-8D63-A336CCCE55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59" y="3517153"/>
            <a:ext cx="2041959" cy="2041959"/>
          </a:xfrm>
          <a:prstGeom prst="round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6" descr="A picture containing person, wall, indoor, posing&#10;&#10;Description automatically generated">
            <a:extLst>
              <a:ext uri="{FF2B5EF4-FFF2-40B4-BE49-F238E27FC236}">
                <a16:creationId xmlns:a16="http://schemas.microsoft.com/office/drawing/2014/main" id="{07CF98F6-3398-42DB-9BDE-B1AC21C10A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59" y="693411"/>
            <a:ext cx="2040613" cy="2040613"/>
          </a:xfrm>
          <a:prstGeom prst="round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0650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AC62-0669-4B94-97ED-C9EC1266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/>
              <a:t>Imagen real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AE2F8-7B2D-4587-93F6-B0A1FEC53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1028" name="Picture 4" descr="Médicos recomiendan tomar la temperatura en la frente, no en la muñeca">
            <a:extLst>
              <a:ext uri="{FF2B5EF4-FFF2-40B4-BE49-F238E27FC236}">
                <a16:creationId xmlns:a16="http://schemas.microsoft.com/office/drawing/2014/main" id="{A6870C08-32D0-4A84-8099-347D6A45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695081"/>
            <a:ext cx="7792279" cy="44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 metros es la distancia mínima para evitar contagio por SARS-CoV-2 según  la OMS - MEGALABS %">
            <a:extLst>
              <a:ext uri="{FF2B5EF4-FFF2-40B4-BE49-F238E27FC236}">
                <a16:creationId xmlns:a16="http://schemas.microsoft.com/office/drawing/2014/main" id="{B590E7A7-E8AD-484A-B389-4CC27571D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762"/>
            <a:ext cx="7974498" cy="339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Gente esperando en fila Foto gratis">
            <a:extLst>
              <a:ext uri="{FF2B5EF4-FFF2-40B4-BE49-F238E27FC236}">
                <a16:creationId xmlns:a16="http://schemas.microsoft.com/office/drawing/2014/main" id="{70B94C01-3715-460E-8344-92DA76503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8"/>
          <a:stretch/>
        </p:blipFill>
        <p:spPr bwMode="auto">
          <a:xfrm>
            <a:off x="7425268" y="0"/>
            <a:ext cx="47700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76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9AC62-0669-4B94-97ED-C9EC1266C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13" name="Content Placeholder 12" descr="A picture containing text, sky, different, various&#10;&#10;Description automatically generated">
            <a:extLst>
              <a:ext uri="{FF2B5EF4-FFF2-40B4-BE49-F238E27FC236}">
                <a16:creationId xmlns:a16="http://schemas.microsoft.com/office/drawing/2014/main" id="{062C71A0-0564-460F-A330-60EADE942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3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185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36022" y="931818"/>
            <a:ext cx="1051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cap="all" spc="700">
                <a:latin typeface="+mj-lt"/>
                <a:ea typeface="+mj-ea"/>
                <a:cs typeface="+mj-cs"/>
              </a:rPr>
              <a:t>IMPLEMENTATION DIAGRAM</a:t>
            </a:r>
            <a:endParaRPr lang="es-EC" sz="3600" b="1" cap="all" spc="700"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E4F09A04-F1CC-41EF-B3D3-462C107B5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F03C5B-1289-444F-B39B-D5EFB3917EDB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7F6CFC-2F98-4300-AD61-1DF36715BC12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108C2C-82AD-4AD3-8B3D-C13EA43D5ED6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004C2A7-FF54-4401-87C5-6CB917D2269B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F563B348-D4DB-48FE-A3E4-CC90F204C1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6A105AF0-4BFD-4F2C-81E6-B9540CB1A9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47002C57-6F12-4B54-A033-DEB237CCB6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69CF2FF0-9BDA-4641-8204-059211AF54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6A4FD9-F807-49A4-86B2-5D8AF65DEF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3" y="1601832"/>
            <a:ext cx="1153160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1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EC2333-4647-4E82-A55D-72BFA3C5BC2D}"/>
              </a:ext>
            </a:extLst>
          </p:cNvPr>
          <p:cNvSpPr txBox="1"/>
          <p:nvPr/>
        </p:nvSpPr>
        <p:spPr>
          <a:xfrm>
            <a:off x="836022" y="657039"/>
            <a:ext cx="10785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SCENARIO and </a:t>
            </a:r>
            <a:r>
              <a:rPr lang="es-EC" sz="3600" b="1" cap="all" spc="700" err="1">
                <a:latin typeface="+mj-lt"/>
                <a:ea typeface="+mj-ea"/>
                <a:cs typeface="+mj-cs"/>
              </a:rPr>
              <a:t>Infrastructure</a:t>
            </a:r>
            <a:endParaRPr lang="es-EC" sz="3600" b="1" cap="all" spc="700"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A41A8319-17F5-47B1-BD7C-EA316F3DC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677A96-C0E1-40F0-9842-1D896779FA13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36C23C-3185-4BC8-AABF-B64501C83353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D7C375-E8F8-412C-A6AC-31544FF0EAB8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C35AE0-C221-4D06-AA98-76A9DC34E89A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7F4A5DFE-167F-46C6-A16B-6B62858C0A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>
              <a:extLst>
                <a:ext uri="{FF2B5EF4-FFF2-40B4-BE49-F238E27FC236}">
                  <a16:creationId xmlns:a16="http://schemas.microsoft.com/office/drawing/2014/main" id="{1228402E-B9F8-42E4-BD30-4A6EB3770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33B903B4-4E58-4622-AC88-5B2A5840FF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9D751F8B-975D-4C7A-BE22-96A650D4D7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09A8FB8-95DA-49D8-BB27-0C2034613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207" t="4194" r="10533" b="15469"/>
          <a:stretch/>
        </p:blipFill>
        <p:spPr>
          <a:xfrm>
            <a:off x="1099370" y="1315209"/>
            <a:ext cx="3757671" cy="4529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F27B5E-78BD-4719-9C65-1EF8A6AF0334}"/>
              </a:ext>
            </a:extLst>
          </p:cNvPr>
          <p:cNvSpPr txBox="1"/>
          <p:nvPr/>
        </p:nvSpPr>
        <p:spPr>
          <a:xfrm>
            <a:off x="1099369" y="5844852"/>
            <a:ext cx="37576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200" err="1"/>
              <a:t>Source</a:t>
            </a:r>
            <a:r>
              <a:rPr lang="es-EC" sz="1200"/>
              <a:t>: acesco.com.ec/</a:t>
            </a:r>
            <a:r>
              <a:rPr lang="es-EC" sz="1200" err="1"/>
              <a:t>linea</a:t>
            </a:r>
            <a:r>
              <a:rPr lang="es-EC" sz="1200"/>
              <a:t>-industrial/</a:t>
            </a:r>
          </a:p>
        </p:txBody>
      </p:sp>
      <p:pic>
        <p:nvPicPr>
          <p:cNvPr id="20" name="Picture 4" descr="Infraestructura CTI&#10;">
            <a:extLst>
              <a:ext uri="{FF2B5EF4-FFF2-40B4-BE49-F238E27FC236}">
                <a16:creationId xmlns:a16="http://schemas.microsoft.com/office/drawing/2014/main" id="{683255D6-CF9E-4757-8E2E-754F9E8122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189" y="1828543"/>
            <a:ext cx="6900811" cy="33689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640C95-9B32-43F4-A215-D069258745B4}"/>
              </a:ext>
            </a:extLst>
          </p:cNvPr>
          <p:cNvSpPr txBox="1"/>
          <p:nvPr/>
        </p:nvSpPr>
        <p:spPr>
          <a:xfrm>
            <a:off x="5297217" y="5044092"/>
            <a:ext cx="68209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Accessed via SSH credentials with read permissions</a:t>
            </a:r>
            <a:endParaRPr lang="es-EC" sz="1500"/>
          </a:p>
        </p:txBody>
      </p:sp>
    </p:spTree>
    <p:extLst>
      <p:ext uri="{BB962C8B-B14F-4D97-AF65-F5344CB8AC3E}">
        <p14:creationId xmlns:p14="http://schemas.microsoft.com/office/powerpoint/2010/main" val="408474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4083-8941-41F0-89F1-2BDF71F12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81" y="744529"/>
            <a:ext cx="10241280" cy="761423"/>
          </a:xfrm>
        </p:spPr>
        <p:txBody>
          <a:bodyPr/>
          <a:lstStyle/>
          <a:p>
            <a:r>
              <a:rPr lang="es-EC"/>
              <a:t>Comands </a:t>
            </a:r>
            <a:r>
              <a:rPr lang="es-EC" err="1"/>
              <a:t>wlc</a:t>
            </a:r>
            <a:endParaRPr lang="es-EC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FF2166-CC82-42EA-948D-21B5E111F2C4}"/>
              </a:ext>
            </a:extLst>
          </p:cNvPr>
          <p:cNvSpPr txBox="1"/>
          <p:nvPr/>
        </p:nvSpPr>
        <p:spPr>
          <a:xfrm>
            <a:off x="605481" y="1844311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Show ap summary</a:t>
            </a:r>
            <a:endParaRPr lang="es-EC" b="1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82BC870-248F-4959-BF4B-1F5B9A651E02}"/>
              </a:ext>
            </a:extLst>
          </p:cNvPr>
          <p:cNvGrpSpPr/>
          <p:nvPr/>
        </p:nvGrpSpPr>
        <p:grpSpPr>
          <a:xfrm>
            <a:off x="605481" y="2190783"/>
            <a:ext cx="2279762" cy="45719"/>
            <a:chOff x="605481" y="1719443"/>
            <a:chExt cx="1922566" cy="4571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3E26754-0759-4BAF-9089-376422A69240}"/>
                </a:ext>
              </a:extLst>
            </p:cNvPr>
            <p:cNvCxnSpPr>
              <a:cxnSpLocks/>
            </p:cNvCxnSpPr>
            <p:nvPr/>
          </p:nvCxnSpPr>
          <p:spPr>
            <a:xfrm>
              <a:off x="605481" y="1742303"/>
              <a:ext cx="18759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FA9B58-A540-476A-906E-C601E92BB7AF}"/>
                </a:ext>
              </a:extLst>
            </p:cNvPr>
            <p:cNvSpPr/>
            <p:nvPr/>
          </p:nvSpPr>
          <p:spPr>
            <a:xfrm>
              <a:off x="2481431" y="1719443"/>
              <a:ext cx="46616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3A82571-A148-4663-9E5C-A2351984200D}"/>
              </a:ext>
            </a:extLst>
          </p:cNvPr>
          <p:cNvSpPr txBox="1"/>
          <p:nvPr/>
        </p:nvSpPr>
        <p:spPr>
          <a:xfrm>
            <a:off x="860611" y="2307312"/>
            <a:ext cx="8483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Shows AP list with its respective name, model, MAC and number of connected clients.</a:t>
            </a:r>
            <a:endParaRPr lang="es-EC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42A2B-45B4-4DAC-8EC9-F03A11A1BD8A}"/>
              </a:ext>
            </a:extLst>
          </p:cNvPr>
          <p:cNvSpPr txBox="1"/>
          <p:nvPr/>
        </p:nvSpPr>
        <p:spPr>
          <a:xfrm>
            <a:off x="605481" y="2926219"/>
            <a:ext cx="40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Show client summary username</a:t>
            </a:r>
            <a:endParaRPr lang="es-EC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D72FFC-57BB-4E68-86BB-38E0B576C3F0}"/>
              </a:ext>
            </a:extLst>
          </p:cNvPr>
          <p:cNvSpPr txBox="1"/>
          <p:nvPr/>
        </p:nvSpPr>
        <p:spPr>
          <a:xfrm>
            <a:off x="860611" y="3389220"/>
            <a:ext cx="10241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Shows the number of clients with their respective names, MAC, associated AP and connection status.</a:t>
            </a:r>
            <a:endParaRPr lang="es-EC" sz="16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E8C560-FB62-4788-8D3D-B11E101AC980}"/>
              </a:ext>
            </a:extLst>
          </p:cNvPr>
          <p:cNvGrpSpPr/>
          <p:nvPr/>
        </p:nvGrpSpPr>
        <p:grpSpPr>
          <a:xfrm>
            <a:off x="605481" y="3273595"/>
            <a:ext cx="4037539" cy="45719"/>
            <a:chOff x="605481" y="2802255"/>
            <a:chExt cx="4037539" cy="45719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DB1760D-D1D1-4C9E-8171-8A71D6AD0B1D}"/>
                </a:ext>
              </a:extLst>
            </p:cNvPr>
            <p:cNvCxnSpPr/>
            <p:nvPr/>
          </p:nvCxnSpPr>
          <p:spPr>
            <a:xfrm>
              <a:off x="605481" y="2824211"/>
              <a:ext cx="40020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AC97F4-AFAD-4D03-B520-F0DD8E4C9856}"/>
                </a:ext>
              </a:extLst>
            </p:cNvPr>
            <p:cNvSpPr/>
            <p:nvPr/>
          </p:nvSpPr>
          <p:spPr>
            <a:xfrm>
              <a:off x="4597301" y="280225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2FB53C1-7A10-46D5-9FEF-AD6635D3429C}"/>
              </a:ext>
            </a:extLst>
          </p:cNvPr>
          <p:cNvSpPr txBox="1"/>
          <p:nvPr/>
        </p:nvSpPr>
        <p:spPr>
          <a:xfrm>
            <a:off x="605481" y="3988637"/>
            <a:ext cx="40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Show client detail </a:t>
            </a:r>
            <a:r>
              <a:rPr lang="en-US" b="1" i="1"/>
              <a:t>MAC_CLIENTE</a:t>
            </a:r>
            <a:endParaRPr lang="es-EC" b="1" i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639D7F-7B40-4F7F-870A-604BA51092E0}"/>
              </a:ext>
            </a:extLst>
          </p:cNvPr>
          <p:cNvSpPr txBox="1"/>
          <p:nvPr/>
        </p:nvSpPr>
        <p:spPr>
          <a:xfrm>
            <a:off x="860610" y="4451638"/>
            <a:ext cx="10403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Shows a summary of all client information including username, associated AP name and MAC, WLAN SSID, RSSI received by associated AP and nearby APs.</a:t>
            </a:r>
            <a:endParaRPr lang="es-EC" sz="16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A62E43B-6C5C-4CED-8B6D-31BB0F648313}"/>
              </a:ext>
            </a:extLst>
          </p:cNvPr>
          <p:cNvGrpSpPr/>
          <p:nvPr/>
        </p:nvGrpSpPr>
        <p:grpSpPr>
          <a:xfrm>
            <a:off x="605481" y="4336013"/>
            <a:ext cx="4037539" cy="45719"/>
            <a:chOff x="605481" y="2802255"/>
            <a:chExt cx="4037539" cy="4571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C4FCA6-3968-475A-BEF2-D9F2DF468F36}"/>
                </a:ext>
              </a:extLst>
            </p:cNvPr>
            <p:cNvCxnSpPr/>
            <p:nvPr/>
          </p:nvCxnSpPr>
          <p:spPr>
            <a:xfrm>
              <a:off x="605481" y="2824211"/>
              <a:ext cx="40020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2514E0-E9DB-4A9C-9E6B-866377209E3E}"/>
                </a:ext>
              </a:extLst>
            </p:cNvPr>
            <p:cNvSpPr/>
            <p:nvPr/>
          </p:nvSpPr>
          <p:spPr>
            <a:xfrm>
              <a:off x="4597301" y="280225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pic>
        <p:nvPicPr>
          <p:cNvPr id="26" name="Picture 25" descr="Logo&#10;&#10;Description automatically generated">
            <a:extLst>
              <a:ext uri="{FF2B5EF4-FFF2-40B4-BE49-F238E27FC236}">
                <a16:creationId xmlns:a16="http://schemas.microsoft.com/office/drawing/2014/main" id="{7B1ADEEE-B4EF-4C72-A86E-2C68A36E1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C38F9A09-D085-4ABC-8F15-87F06B52BECD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CE28A5-1754-4D10-9DB1-6FB85ACA1514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629531-16EA-4983-9B62-8CAD84F579C4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DA43577-9437-4DB3-B4D5-882F5A56E8DC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9229AA1A-1BB4-45E9-AAC8-EBC67C4A40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>
              <a:extLst>
                <a:ext uri="{FF2B5EF4-FFF2-40B4-BE49-F238E27FC236}">
                  <a16:creationId xmlns:a16="http://schemas.microsoft.com/office/drawing/2014/main" id="{C90BDA69-10F2-4CC9-9EBD-E647A76F37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>
              <a:extLst>
                <a:ext uri="{FF2B5EF4-FFF2-40B4-BE49-F238E27FC236}">
                  <a16:creationId xmlns:a16="http://schemas.microsoft.com/office/drawing/2014/main" id="{8DED986D-5B81-42FE-919F-DBA0DF80D1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6">
              <a:extLst>
                <a:ext uri="{FF2B5EF4-FFF2-40B4-BE49-F238E27FC236}">
                  <a16:creationId xmlns:a16="http://schemas.microsoft.com/office/drawing/2014/main" id="{E8C7CF2C-40A1-44DB-A0F1-7777BBE95F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3069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DE40D-DCFF-4D11-A82B-424ECFA86C1D}"/>
              </a:ext>
            </a:extLst>
          </p:cNvPr>
          <p:cNvSpPr txBox="1">
            <a:spLocks/>
          </p:cNvSpPr>
          <p:nvPr/>
        </p:nvSpPr>
        <p:spPr>
          <a:xfrm>
            <a:off x="1062680" y="784767"/>
            <a:ext cx="10241280" cy="69543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i="0" kern="1200" cap="all" spc="7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RESULTs SCRIPT - PYTHON</a:t>
            </a:r>
            <a:endParaRPr lang="es-EC"/>
          </a:p>
        </p:txBody>
      </p:sp>
      <p:sp>
        <p:nvSpPr>
          <p:cNvPr id="4" name="TextBox 45">
            <a:extLst>
              <a:ext uri="{FF2B5EF4-FFF2-40B4-BE49-F238E27FC236}">
                <a16:creationId xmlns:a16="http://schemas.microsoft.com/office/drawing/2014/main" id="{D127A052-6431-4BA7-BA08-09CFD9F0EBF2}"/>
              </a:ext>
            </a:extLst>
          </p:cNvPr>
          <p:cNvSpPr txBox="1"/>
          <p:nvPr/>
        </p:nvSpPr>
        <p:spPr>
          <a:xfrm>
            <a:off x="449103" y="1635995"/>
            <a:ext cx="400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err="1"/>
              <a:t>Datos</a:t>
            </a:r>
            <a:r>
              <a:rPr lang="en-US" b="1"/>
              <a:t> JSON </a:t>
            </a:r>
            <a:endParaRPr lang="es-EC" b="1"/>
          </a:p>
        </p:txBody>
      </p:sp>
      <p:grpSp>
        <p:nvGrpSpPr>
          <p:cNvPr id="5" name="Group 46">
            <a:extLst>
              <a:ext uri="{FF2B5EF4-FFF2-40B4-BE49-F238E27FC236}">
                <a16:creationId xmlns:a16="http://schemas.microsoft.com/office/drawing/2014/main" id="{F1D839DB-B9EE-4D54-8DE0-132D44392118}"/>
              </a:ext>
            </a:extLst>
          </p:cNvPr>
          <p:cNvGrpSpPr/>
          <p:nvPr/>
        </p:nvGrpSpPr>
        <p:grpSpPr>
          <a:xfrm>
            <a:off x="449103" y="1983371"/>
            <a:ext cx="4037539" cy="45719"/>
            <a:chOff x="605481" y="2802255"/>
            <a:chExt cx="4037539" cy="45719"/>
          </a:xfrm>
        </p:grpSpPr>
        <p:cxnSp>
          <p:nvCxnSpPr>
            <p:cNvPr id="6" name="Straight Connector 47">
              <a:extLst>
                <a:ext uri="{FF2B5EF4-FFF2-40B4-BE49-F238E27FC236}">
                  <a16:creationId xmlns:a16="http://schemas.microsoft.com/office/drawing/2014/main" id="{CBF96F83-A101-46DC-B687-B6F826F40D50}"/>
                </a:ext>
              </a:extLst>
            </p:cNvPr>
            <p:cNvCxnSpPr/>
            <p:nvPr/>
          </p:nvCxnSpPr>
          <p:spPr>
            <a:xfrm>
              <a:off x="605481" y="2824211"/>
              <a:ext cx="40020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48">
              <a:extLst>
                <a:ext uri="{FF2B5EF4-FFF2-40B4-BE49-F238E27FC236}">
                  <a16:creationId xmlns:a16="http://schemas.microsoft.com/office/drawing/2014/main" id="{2FC422A9-AF98-4BBD-BE22-53517F81BA37}"/>
                </a:ext>
              </a:extLst>
            </p:cNvPr>
            <p:cNvSpPr/>
            <p:nvPr/>
          </p:nvSpPr>
          <p:spPr>
            <a:xfrm>
              <a:off x="4597301" y="2802255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4FAEA2A-EF45-4A78-873C-0B470F8AC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406" y="2441631"/>
            <a:ext cx="4813187" cy="2411042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42518AF8-D582-4EE3-A77E-8A406E5AE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EB5F33-07BC-4EB0-B0E9-7F99C7D90F9B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64AA97C-9AAB-4477-9C71-650083794C1C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DE2A26A-4832-49F6-9CF7-82480502A4DC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AC0682E-BDCB-4E38-B923-1AE5F01C7F7E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A2BF10DB-0E15-4242-B2D5-0C18AB4B51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248F9D64-C9C2-4747-95FC-592CB2C869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1CCC8F52-0B24-44DA-A077-17D605825A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6">
              <a:extLst>
                <a:ext uri="{FF2B5EF4-FFF2-40B4-BE49-F238E27FC236}">
                  <a16:creationId xmlns:a16="http://schemas.microsoft.com/office/drawing/2014/main" id="{CD12E741-21FC-487D-97C6-2C3346B907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551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D71EF8F0-8F9A-4076-A92F-B32467A23E64}"/>
              </a:ext>
            </a:extLst>
          </p:cNvPr>
          <p:cNvSpPr/>
          <p:nvPr/>
        </p:nvSpPr>
        <p:spPr>
          <a:xfrm>
            <a:off x="7944888" y="3982407"/>
            <a:ext cx="2990793" cy="554294"/>
          </a:xfrm>
          <a:prstGeom prst="homePlate">
            <a:avLst/>
          </a:prstGeom>
          <a:solidFill>
            <a:srgbClr val="A5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1" name="Arrow: Pentagon 20">
            <a:extLst>
              <a:ext uri="{FF2B5EF4-FFF2-40B4-BE49-F238E27FC236}">
                <a16:creationId xmlns:a16="http://schemas.microsoft.com/office/drawing/2014/main" id="{47CCD186-2985-4C61-9E9D-E437F7AB1999}"/>
              </a:ext>
            </a:extLst>
          </p:cNvPr>
          <p:cNvSpPr/>
          <p:nvPr/>
        </p:nvSpPr>
        <p:spPr>
          <a:xfrm>
            <a:off x="100821" y="3938188"/>
            <a:ext cx="2990793" cy="554294"/>
          </a:xfrm>
          <a:prstGeom prst="homePlate">
            <a:avLst/>
          </a:prstGeom>
          <a:solidFill>
            <a:srgbClr val="A5CD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pic>
        <p:nvPicPr>
          <p:cNvPr id="17" name="Picture 16" descr="Application&#10;&#10;Description automatically generated">
            <a:extLst>
              <a:ext uri="{FF2B5EF4-FFF2-40B4-BE49-F238E27FC236}">
                <a16:creationId xmlns:a16="http://schemas.microsoft.com/office/drawing/2014/main" id="{8EE3637C-2E46-46F0-9F39-C66FB6301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32" y="1235615"/>
            <a:ext cx="4622986" cy="260043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76BB6AD-42AC-4E65-8331-398BEB10EFD3}"/>
              </a:ext>
            </a:extLst>
          </p:cNvPr>
          <p:cNvSpPr/>
          <p:nvPr/>
        </p:nvSpPr>
        <p:spPr>
          <a:xfrm>
            <a:off x="7944889" y="3682190"/>
            <a:ext cx="4159000" cy="2502000"/>
          </a:xfrm>
          <a:prstGeom prst="roundRect">
            <a:avLst/>
          </a:prstGeom>
          <a:noFill/>
          <a:ln w="57150">
            <a:solidFill>
              <a:srgbClr val="A5CDD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53EEE16-7323-46BF-AA2E-5501E29055D6}"/>
              </a:ext>
            </a:extLst>
          </p:cNvPr>
          <p:cNvSpPr/>
          <p:nvPr/>
        </p:nvSpPr>
        <p:spPr>
          <a:xfrm>
            <a:off x="100821" y="3682190"/>
            <a:ext cx="4159000" cy="2502000"/>
          </a:xfrm>
          <a:prstGeom prst="roundRect">
            <a:avLst/>
          </a:prstGeom>
          <a:noFill/>
          <a:ln w="57150">
            <a:solidFill>
              <a:srgbClr val="A5CDD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sz="1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7BFC-EDAD-4029-AC2F-B6D93F300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625642"/>
            <a:ext cx="10241280" cy="778684"/>
          </a:xfrm>
        </p:spPr>
        <p:txBody>
          <a:bodyPr>
            <a:normAutofit fontScale="90000"/>
          </a:bodyPr>
          <a:lstStyle/>
          <a:p>
            <a:r>
              <a:rPr lang="es-EC" err="1"/>
              <a:t>TrilateraTION</a:t>
            </a:r>
            <a:br>
              <a:rPr lang="es-EC"/>
            </a:br>
            <a:endParaRPr lang="es-EC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0185ECA-36C2-4AE4-B957-47DF82572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3E12327-7A69-4A73-928C-E83ADD97C991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EC9C72-FB75-4FA9-BC22-5D6AB1F901D3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4F2739E-DF04-4BCD-906F-0EECB6388782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E004EE-8D70-4F49-81A9-3DC09A65C18E}"/>
              </a:ext>
            </a:extLst>
          </p:cNvPr>
          <p:cNvGrpSpPr/>
          <p:nvPr/>
        </p:nvGrpSpPr>
        <p:grpSpPr>
          <a:xfrm>
            <a:off x="0" y="6253213"/>
            <a:ext cx="12192001" cy="617609"/>
            <a:chOff x="-1" y="6248611"/>
            <a:chExt cx="12192001" cy="617609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BEDF61B7-763C-4A4D-B39C-45E06CF77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>
              <a:extLst>
                <a:ext uri="{FF2B5EF4-FFF2-40B4-BE49-F238E27FC236}">
                  <a16:creationId xmlns:a16="http://schemas.microsoft.com/office/drawing/2014/main" id="{4C270ACC-89C2-49D3-9196-3E984D6AE0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DA356A84-84B2-4C3E-97DA-56B8B5E483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>
              <a:extLst>
                <a:ext uri="{FF2B5EF4-FFF2-40B4-BE49-F238E27FC236}">
                  <a16:creationId xmlns:a16="http://schemas.microsoft.com/office/drawing/2014/main" id="{A89C23EC-EA2F-4223-A839-94C6AE9BA0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66D135-6642-427E-B640-C7B33BBDD52A}"/>
                  </a:ext>
                </a:extLst>
              </p:cNvPr>
              <p:cNvSpPr txBox="1"/>
              <p:nvPr/>
            </p:nvSpPr>
            <p:spPr>
              <a:xfrm>
                <a:off x="423589" y="4597496"/>
                <a:ext cx="3420103" cy="2701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𝑎𝑝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𝑎𝑝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pt-BR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C" sz="14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866D135-6642-427E-B640-C7B33BBDD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89" y="4597496"/>
                <a:ext cx="3420103" cy="270139"/>
              </a:xfrm>
              <a:prstGeom prst="rect">
                <a:avLst/>
              </a:prstGeom>
              <a:blipFill>
                <a:blip r:embed="rId8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CBA7D-2738-4295-898E-E5A042101D1D}"/>
                  </a:ext>
                </a:extLst>
              </p:cNvPr>
              <p:cNvSpPr txBox="1"/>
              <p:nvPr/>
            </p:nvSpPr>
            <p:spPr>
              <a:xfrm>
                <a:off x="164312" y="5072950"/>
                <a:ext cx="4518644" cy="845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s-EC" sz="1200" b="0" i="1" smtClean="0">
                          <a:latin typeface="Cambria Math" panose="02040503050406030204" pitchFamily="18" charset="0"/>
                        </a:rPr>
                        <m:t>𝑊h𝑒𝑟𝑒</m:t>
                      </m:r>
                      <m:r>
                        <a:rPr lang="es-EC" sz="12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s-EC" sz="1200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𝑎𝑝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𝑎𝑝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𝑟𝑒𝑓𝑒𝑟𝑒𝑛𝑐𝑒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𝑐𝑜𝑜𝑟𝑑𝑖𝑛𝑎𝑡𝑒𝑠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𝐴𝑃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𝑢𝑏𝑖𝑐𝑎𝑡𝑖𝑜𝑛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20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𝑢𝑠𝑒𝑟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𝑢𝑛𝑘𝑛𝑜𝑤𝑛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𝑐𝑜𝑜𝑟𝑑𝑖𝑛𝑎𝑡𝑒𝑠</m:t>
                    </m:r>
                  </m:oMath>
                </a14:m>
                <a:endParaRPr lang="es-EC" sz="1200" i="1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𝑑𝑖𝑠𝑡𝑎𝑛𝑐𝑒</m:t>
                    </m:r>
                  </m:oMath>
                </a14:m>
                <a:endParaRPr lang="en-US" sz="12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3CBA7D-2738-4295-898E-E5A042101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12" y="5072950"/>
                <a:ext cx="4518644" cy="845296"/>
              </a:xfrm>
              <a:prstGeom prst="rect">
                <a:avLst/>
              </a:prstGeom>
              <a:blipFill>
                <a:blip r:embed="rId9"/>
                <a:stretch>
                  <a:fillRect b="-2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B3E26473-DE6B-4A49-AE26-F4D5FBA20243}"/>
                  </a:ext>
                </a:extLst>
              </p:cNvPr>
              <p:cNvSpPr txBox="1"/>
              <p:nvPr/>
            </p:nvSpPr>
            <p:spPr>
              <a:xfrm>
                <a:off x="-163366" y="4030817"/>
                <a:ext cx="30542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1400" b="1" i="1">
                          <a:latin typeface="Cambria Math" panose="02040503050406030204" pitchFamily="18" charset="0"/>
                        </a:rPr>
                        <m:t>𝑳𝒆𝒂𝒔𝒕</m:t>
                      </m:r>
                      <m:r>
                        <a:rPr lang="es-EC" sz="14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1400" b="1" i="1">
                          <a:latin typeface="Cambria Math" panose="02040503050406030204" pitchFamily="18" charset="0"/>
                        </a:rPr>
                        <m:t>𝑺𝒒𝒖𝒂𝒓𝒆𝒔</m:t>
                      </m:r>
                    </m:oMath>
                  </m:oMathPara>
                </a14:m>
                <a:endParaRPr lang="es-EC" sz="1400" b="1"/>
              </a:p>
            </p:txBody>
          </p:sp>
        </mc:Choice>
        <mc:Fallback xmlns="">
          <p:sp>
            <p:nvSpPr>
              <p:cNvPr id="16" name="TextBox 2">
                <a:extLst>
                  <a:ext uri="{FF2B5EF4-FFF2-40B4-BE49-F238E27FC236}">
                    <a16:creationId xmlns:a16="http://schemas.microsoft.com/office/drawing/2014/main" id="{B3E26473-DE6B-4A49-AE26-F4D5FBA20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3366" y="4030817"/>
                <a:ext cx="3054284" cy="307777"/>
              </a:xfrm>
              <a:prstGeom prst="rect">
                <a:avLst/>
              </a:prstGeom>
              <a:blipFill>
                <a:blip r:embed="rId10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20C5B861-99B1-4567-8AEE-0AD0E205ABB6}"/>
                  </a:ext>
                </a:extLst>
              </p:cNvPr>
              <p:cNvSpPr txBox="1"/>
              <p:nvPr/>
            </p:nvSpPr>
            <p:spPr>
              <a:xfrm>
                <a:off x="7881397" y="4081447"/>
                <a:ext cx="30542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𝑷𝒂𝒕𝒉</m:t>
                      </m:r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EC" sz="1400" b="1" i="1" smtClean="0">
                          <a:latin typeface="Cambria Math" panose="02040503050406030204" pitchFamily="18" charset="0"/>
                        </a:rPr>
                        <m:t>𝑳𝒐𝒔𝒔</m:t>
                      </m:r>
                    </m:oMath>
                  </m:oMathPara>
                </a14:m>
                <a:endParaRPr lang="es-EC" sz="1400" b="1"/>
              </a:p>
            </p:txBody>
          </p:sp>
        </mc:Choice>
        <mc:Fallback xmlns="">
          <p:sp>
            <p:nvSpPr>
              <p:cNvPr id="22" name="TextBox 2">
                <a:extLst>
                  <a:ext uri="{FF2B5EF4-FFF2-40B4-BE49-F238E27FC236}">
                    <a16:creationId xmlns:a16="http://schemas.microsoft.com/office/drawing/2014/main" id="{20C5B861-99B1-4567-8AEE-0AD0E205A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397" y="4081447"/>
                <a:ext cx="3054284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615A67-A26E-41C0-A571-4B88311C1054}"/>
                  </a:ext>
                </a:extLst>
              </p:cNvPr>
              <p:cNvSpPr txBox="1"/>
              <p:nvPr/>
            </p:nvSpPr>
            <p:spPr>
              <a:xfrm>
                <a:off x="9057054" y="4526128"/>
                <a:ext cx="2183611" cy="553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10</m:t>
                      </m:r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𝑅𝑆𝑆𝐼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𝑅𝑆𝑆𝐼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C" sz="160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615A67-A26E-41C0-A571-4B88311C1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7054" y="4526128"/>
                <a:ext cx="2183611" cy="553228"/>
              </a:xfrm>
              <a:prstGeom prst="rect">
                <a:avLst/>
              </a:prstGeom>
              <a:blipFill>
                <a:blip r:embed="rId12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EFDA87-6DB3-472F-BC85-01ADEDD8562A}"/>
                  </a:ext>
                </a:extLst>
              </p:cNvPr>
              <p:cNvSpPr txBox="1"/>
              <p:nvPr/>
            </p:nvSpPr>
            <p:spPr>
              <a:xfrm>
                <a:off x="7944888" y="5208571"/>
                <a:ext cx="394077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C" sz="1200" b="0" err="1"/>
                  <a:t>Where</a:t>
                </a:r>
                <a14:m>
                  <m:oMath xmlns:m="http://schemas.openxmlformats.org/officeDocument/2006/math"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s-EC" sz="1200" b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𝑅𝑆𝑆𝐼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𝑠𝑖𝑔𝑛𝑎𝑙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𝑟𝑒𝑐𝑒𝑖𝑣𝑒𝑑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𝑟𝑒𝑓𝑒𝑟𝑒𝑛𝑐𝑒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𝑝𝑜𝑠𝑖𝑡𝑖𝑜𝑛</m:t>
                    </m:r>
                  </m:oMath>
                </a14:m>
                <a:endParaRPr lang="en-US" sz="120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C" sz="1200" b="0" i="1" smtClean="0">
                        <a:latin typeface="Cambria Math" panose="02040503050406030204" pitchFamily="18" charset="0"/>
                      </a:rPr>
                      <m:t>𝑅𝑆𝑆𝐼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C" sz="12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𝑠𝑖𝑔𝑛𝑎𝑙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𝑟𝑒𝑐𝑒𝑖𝑣𝑒𝑑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𝑢𝑠𝑒𝑟</m:t>
                    </m:r>
                  </m:oMath>
                </a14:m>
                <a:endParaRPr lang="en-US" sz="120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9EFDA87-6DB3-472F-BC85-01ADEDD85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888" y="5208571"/>
                <a:ext cx="3940776" cy="646331"/>
              </a:xfrm>
              <a:prstGeom prst="rect">
                <a:avLst/>
              </a:prstGeom>
              <a:blipFill>
                <a:blip r:embed="rId13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876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E124E-D395-4C40-B7BB-0EC16C092922}"/>
              </a:ext>
            </a:extLst>
          </p:cNvPr>
          <p:cNvSpPr txBox="1"/>
          <p:nvPr/>
        </p:nvSpPr>
        <p:spPr>
          <a:xfrm>
            <a:off x="752340" y="2520522"/>
            <a:ext cx="5083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3600" b="1" cap="all" spc="700">
                <a:latin typeface="+mj-lt"/>
                <a:ea typeface="+mj-ea"/>
                <a:cs typeface="+mj-cs"/>
              </a:rPr>
              <a:t>WIFICROWD DISTANCE </a:t>
            </a:r>
          </a:p>
        </p:txBody>
      </p:sp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C53CDF30-D55D-41E9-8837-4D35AC59A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495" y="86884"/>
            <a:ext cx="951194" cy="95119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E77B34A-79AC-4FA4-9AB6-F32FF9A06010}"/>
              </a:ext>
            </a:extLst>
          </p:cNvPr>
          <p:cNvGrpSpPr/>
          <p:nvPr/>
        </p:nvGrpSpPr>
        <p:grpSpPr>
          <a:xfrm>
            <a:off x="-1" y="6266036"/>
            <a:ext cx="12192000" cy="591964"/>
            <a:chOff x="0" y="6266036"/>
            <a:chExt cx="12192000" cy="59196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CAF4A29-271E-4667-9B4D-9C5AC8E48FC9}"/>
                </a:ext>
              </a:extLst>
            </p:cNvPr>
            <p:cNvSpPr/>
            <p:nvPr/>
          </p:nvSpPr>
          <p:spPr>
            <a:xfrm>
              <a:off x="0" y="6266036"/>
              <a:ext cx="3953933" cy="591964"/>
            </a:xfrm>
            <a:prstGeom prst="rect">
              <a:avLst/>
            </a:prstGeom>
            <a:solidFill>
              <a:srgbClr val="ADC2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AEB2551-95D2-47C4-B6A7-178BAB2B888A}"/>
                </a:ext>
              </a:extLst>
            </p:cNvPr>
            <p:cNvSpPr/>
            <p:nvPr/>
          </p:nvSpPr>
          <p:spPr>
            <a:xfrm>
              <a:off x="3953933" y="6266036"/>
              <a:ext cx="8238067" cy="591964"/>
            </a:xfrm>
            <a:prstGeom prst="rect">
              <a:avLst/>
            </a:prstGeom>
            <a:gradFill flip="none" rotWithShape="1">
              <a:gsLst>
                <a:gs pos="35000">
                  <a:srgbClr val="9DCBD1"/>
                </a:gs>
                <a:gs pos="55500">
                  <a:srgbClr val="8CC8CE"/>
                </a:gs>
                <a:gs pos="0">
                  <a:srgbClr val="A5CCD1"/>
                </a:gs>
                <a:gs pos="0">
                  <a:srgbClr val="A6CDD2"/>
                </a:gs>
                <a:gs pos="74000">
                  <a:srgbClr val="86C6CD"/>
                </a:gs>
                <a:gs pos="83000">
                  <a:srgbClr val="6FBFC7"/>
                </a:gs>
                <a:gs pos="100000">
                  <a:srgbClr val="61B9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9F48731-32A7-413F-8AD1-7B3D5A9F1EEA}"/>
              </a:ext>
            </a:extLst>
          </p:cNvPr>
          <p:cNvGrpSpPr/>
          <p:nvPr/>
        </p:nvGrpSpPr>
        <p:grpSpPr>
          <a:xfrm>
            <a:off x="-2" y="6259324"/>
            <a:ext cx="12192001" cy="617609"/>
            <a:chOff x="-1" y="6248611"/>
            <a:chExt cx="12192001" cy="617609"/>
          </a:xfrm>
        </p:grpSpPr>
        <p:pic>
          <p:nvPicPr>
            <p:cNvPr id="39" name="Picture 6">
              <a:extLst>
                <a:ext uri="{FF2B5EF4-FFF2-40B4-BE49-F238E27FC236}">
                  <a16:creationId xmlns:a16="http://schemas.microsoft.com/office/drawing/2014/main" id="{4DB77ACC-EF27-45C5-9F46-11483AF775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-1" y="6249594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5276D8E3-02F2-458B-8ECA-95978EB72C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3681886" y="624959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96CBE32E-C571-4D48-9707-05C64C91B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b="10019"/>
            <a:stretch/>
          </p:blipFill>
          <p:spPr bwMode="auto">
            <a:xfrm>
              <a:off x="7349287" y="6257815"/>
              <a:ext cx="3721769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6">
              <a:extLst>
                <a:ext uri="{FF2B5EF4-FFF2-40B4-BE49-F238E27FC236}">
                  <a16:creationId xmlns:a16="http://schemas.microsoft.com/office/drawing/2014/main" id="{3F1261E9-BA23-4B94-B0DD-011E164216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9586" r="65286" b="10019"/>
            <a:stretch/>
          </p:blipFill>
          <p:spPr bwMode="auto">
            <a:xfrm>
              <a:off x="11016803" y="6248611"/>
              <a:ext cx="1175197" cy="608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1562CF8F-6B07-4A3F-9C86-1471810B05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892" y="1246"/>
            <a:ext cx="2926355" cy="6266036"/>
          </a:xfrm>
          <a:prstGeom prst="roundRect">
            <a:avLst>
              <a:gd name="adj" fmla="val 12702"/>
            </a:avLst>
          </a:prstGeom>
        </p:spPr>
      </p:pic>
    </p:spTree>
    <p:extLst>
      <p:ext uri="{BB962C8B-B14F-4D97-AF65-F5344CB8AC3E}">
        <p14:creationId xmlns:p14="http://schemas.microsoft.com/office/powerpoint/2010/main" val="16384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radientRis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00B83D350D644498ED67378E438DF00" ma:contentTypeVersion="13" ma:contentTypeDescription="Crear nuevo documento." ma:contentTypeScope="" ma:versionID="97bce849afa6fd949eaf383dc600d69c">
  <xsd:schema xmlns:xsd="http://www.w3.org/2001/XMLSchema" xmlns:xs="http://www.w3.org/2001/XMLSchema" xmlns:p="http://schemas.microsoft.com/office/2006/metadata/properties" xmlns:ns3="9e763d51-caac-417b-938f-eac224336bc4" xmlns:ns4="e047bb7e-a874-451d-b53f-5a647904ebbf" targetNamespace="http://schemas.microsoft.com/office/2006/metadata/properties" ma:root="true" ma:fieldsID="a132f039a2134bc9feb8789bb3abae1c" ns3:_="" ns4:_="">
    <xsd:import namespace="9e763d51-caac-417b-938f-eac224336bc4"/>
    <xsd:import namespace="e047bb7e-a874-451d-b53f-5a647904eb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63d51-caac-417b-938f-eac224336b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47bb7e-a874-451d-b53f-5a647904ebb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550832-33FB-4DDC-B00A-E91EEC79B8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C6C779-A01B-468D-8DAD-04AB33AE10AA}">
  <ds:schemaRefs>
    <ds:schemaRef ds:uri="http://schemas.microsoft.com/office/2006/metadata/properties"/>
    <ds:schemaRef ds:uri="9e763d51-caac-417b-938f-eac224336bc4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e047bb7e-a874-451d-b53f-5a647904ebbf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F6CFA26-8903-4672-8B93-480F76E2F2C4}">
  <ds:schemaRefs>
    <ds:schemaRef ds:uri="9e763d51-caac-417b-938f-eac224336bc4"/>
    <ds:schemaRef ds:uri="e047bb7e-a874-451d-b53f-5a647904eb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294</Words>
  <Application>Microsoft Office PowerPoint</Application>
  <PresentationFormat>Widescreen</PresentationFormat>
  <Paragraphs>60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 Math</vt:lpstr>
      <vt:lpstr>Gill Sans Nova</vt:lpstr>
      <vt:lpstr>Segoe UI</vt:lpstr>
      <vt:lpstr>GradientRiseVTI</vt:lpstr>
      <vt:lpstr>SOCIAL DISTANCE CONTROL SYSTEM THROUGH WIFI-BASED POSITIONING TECHNIQUES. </vt:lpstr>
      <vt:lpstr>Imagen real</vt:lpstr>
      <vt:lpstr>PowerPoint Presentation</vt:lpstr>
      <vt:lpstr>PowerPoint Presentation</vt:lpstr>
      <vt:lpstr>PowerPoint Presentation</vt:lpstr>
      <vt:lpstr>Comands wlc</vt:lpstr>
      <vt:lpstr>PowerPoint Presentation</vt:lpstr>
      <vt:lpstr>TrilateraTION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CONTROL DE DISTANCIAMIENTO SOCIALMEDIANTE TÉCNICAS DE POSICIONAMIENTO BASADa EN WI­FI.</dc:title>
  <dc:creator>Marina Nicolle Toala Zurita</dc:creator>
  <cp:lastModifiedBy>Marina Nicolle Toala Zurita</cp:lastModifiedBy>
  <cp:revision>1</cp:revision>
  <dcterms:created xsi:type="dcterms:W3CDTF">2021-10-26T05:17:58Z</dcterms:created>
  <dcterms:modified xsi:type="dcterms:W3CDTF">2022-02-18T03:38:03Z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0x010100C00B83D350D644498ED67378E438DF00</vt:lpwstr>
  </property>
</Properties>
</file>